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 smtClean="0"/>
              <a:t>Централни и периферијски угао круга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BB7504-6F59-4E21-960C-274BF7F9E701}" type="datetime1">
              <a:rPr lang="sr-Cyrl-RS" smtClean="0"/>
              <a:t>22.4.2020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sr-Cyrl-RS" smtClean="0"/>
              <a:t>Математика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4A26BD-49A0-4F0E-A4A6-D4DFDED59FF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 smtClean="0"/>
              <a:t>Централни и периферијски угао круга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73B45B-7427-45B1-860C-578E14A6A8AC}" type="datetime1">
              <a:rPr lang="sr-Cyrl-RS" smtClean="0"/>
              <a:t>22.4.2020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sr-Cyrl-RS" smtClean="0"/>
              <a:t>Математика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DEFD57-E3EC-4CE3-BD8F-CD68F410772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EFD57-E3EC-4CE3-BD8F-CD68F4107722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12C20C55-6F07-48A7-8801-A6F95F25B4B1}" type="datetime1">
              <a:rPr lang="sr-Cyrl-RS" smtClean="0"/>
              <a:t>22.4.2020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sr-Cyrl-RS" smtClean="0"/>
              <a:t>Математика 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ru-RU" smtClean="0"/>
              <a:t>Централни и периферијски угао круга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9120FF3-5C91-4264-BDB9-E81C887A6B6B}" type="datetime1">
              <a:rPr lang="en-US" smtClean="0"/>
              <a:t>4/22/2020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ECC001C-4EDB-4AD1-800D-52E207B5E8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B55C9-EA7E-46AA-8E7A-D654AF3B4386}" type="datetime1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C001C-4EDB-4AD1-800D-52E207B5E8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E5ADC1A-9F6E-4ABC-B2E4-29710C344613}" type="datetime1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ECC001C-4EDB-4AD1-800D-52E207B5E8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E7CC4-36F6-4C1F-BAB9-6D154A27C8F2}" type="datetime1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ECC001C-4EDB-4AD1-800D-52E207B5E8B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D7A81-908E-4F52-B827-F94C02A070D6}" type="datetime1">
              <a:rPr lang="en-US" smtClean="0"/>
              <a:t>4/22/2020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ECC001C-4EDB-4AD1-800D-52E207B5E8B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27A9099-96F3-4066-8C42-C4B2A59EC85A}" type="datetime1">
              <a:rPr lang="en-US" smtClean="0"/>
              <a:t>4/22/2020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ECC001C-4EDB-4AD1-800D-52E207B5E8B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D57B4C7-1E4D-48CB-97F9-2546E50B3030}" type="datetime1">
              <a:rPr lang="en-US" smtClean="0"/>
              <a:t>4/22/2020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ECC001C-4EDB-4AD1-800D-52E207B5E8B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7E219-1BE0-41AD-8E1B-0E3AEBFCE9CC}" type="datetime1">
              <a:rPr lang="en-US" smtClean="0"/>
              <a:t>4/22/2020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ECC001C-4EDB-4AD1-800D-52E207B5E8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7FEB4-9C1D-45A1-A88B-84F48B69A516}" type="datetime1">
              <a:rPr lang="en-US" smtClean="0"/>
              <a:t>4/22/2020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ECC001C-4EDB-4AD1-800D-52E207B5E8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67690-41B8-4CA8-AB6B-8964AC8C0F06}" type="datetime1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ECC001C-4EDB-4AD1-800D-52E207B5E8B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4CA02E2-FF28-4226-B19A-6C8180FC8C81}" type="datetime1">
              <a:rPr lang="en-US" smtClean="0"/>
              <a:t>4/22/2020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ECC001C-4EDB-4AD1-800D-52E207B5E8B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A4C138C-7001-4748-8BD6-0214E977D711}" type="datetime1">
              <a:rPr lang="en-US" smtClean="0"/>
              <a:t>4/22/2020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ECC001C-4EDB-4AD1-800D-52E207B5E8B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Централни и периферијски угао круга – вежбање -</a:t>
            </a:r>
            <a:endParaRPr lang="en-US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>
                <a:solidFill>
                  <a:srgbClr val="C00000"/>
                </a:solidFill>
              </a:rPr>
              <a:t>23.04.2020.                                                7. разред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714348" y="1071546"/>
            <a:ext cx="2000264" cy="135732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786446" y="928670"/>
            <a:ext cx="1357322" cy="1857388"/>
          </a:xfrm>
          <a:prstGeom prst="ellips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857224" y="4214818"/>
            <a:ext cx="1000132" cy="1143008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001024" y="3214686"/>
            <a:ext cx="857256" cy="121444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 advTm="15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85728"/>
            <a:ext cx="8317070" cy="635798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sr-Cyrl-RS" dirty="0" smtClean="0"/>
              <a:t>На данашњем часу, кроз примере и задатке, </a:t>
            </a:r>
          </a:p>
          <a:p>
            <a:pPr>
              <a:buNone/>
            </a:pPr>
            <a:r>
              <a:rPr lang="sr-Cyrl-RS" dirty="0" smtClean="0"/>
              <a:t>вежбаћемо централни и периферијски угао круга.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b="1" u="sng" dirty="0" smtClean="0">
                <a:solidFill>
                  <a:srgbClr val="C00000"/>
                </a:solidFill>
              </a:rPr>
              <a:t>Задатак 1</a:t>
            </a:r>
            <a:r>
              <a:rPr lang="sr-Cyrl-RS" dirty="0" smtClean="0"/>
              <a:t>: Одреди меру угла </a:t>
            </a:r>
            <a:r>
              <a:rPr lang="el-GR" dirty="0" smtClean="0">
                <a:latin typeface="Times New Roman"/>
                <a:cs typeface="Times New Roman"/>
              </a:rPr>
              <a:t>φ</a:t>
            </a:r>
            <a:r>
              <a:rPr lang="sr-Cyrl-RS" dirty="0" smtClean="0">
                <a:latin typeface="Times New Roman"/>
                <a:cs typeface="Times New Roman"/>
              </a:rPr>
              <a:t>: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7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4546" y="2571744"/>
            <a:ext cx="4857784" cy="3022314"/>
          </a:xfrm>
          <a:prstGeom prst="rect">
            <a:avLst/>
          </a:prstGeom>
          <a:ln w="38100">
            <a:solidFill>
              <a:srgbClr val="C00000"/>
            </a:solidFill>
          </a:ln>
        </p:spPr>
      </p:pic>
      <p:sp>
        <p:nvSpPr>
          <p:cNvPr id="5" name="Right Arrow 4"/>
          <p:cNvSpPr/>
          <p:nvPr/>
        </p:nvSpPr>
        <p:spPr>
          <a:xfrm>
            <a:off x="5643570" y="5643578"/>
            <a:ext cx="2428892" cy="428628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6215074" y="5857892"/>
            <a:ext cx="2428892" cy="428628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ECC001C-4EDB-4AD1-800D-52E207B5E8B8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  <p:transition spd="slow" advTm="18000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14290"/>
            <a:ext cx="8245632" cy="642942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sr-Cyrl-RS" dirty="0" smtClean="0">
                <a:solidFill>
                  <a:srgbClr val="C00000"/>
                </a:solidFill>
              </a:rPr>
              <a:t>а)</a:t>
            </a:r>
            <a:r>
              <a:rPr lang="sr-Cyrl-RS" dirty="0" smtClean="0"/>
              <a:t>                                 </a:t>
            </a:r>
            <a:r>
              <a:rPr lang="sr-Cyrl-RS" dirty="0" smtClean="0">
                <a:solidFill>
                  <a:srgbClr val="C00000"/>
                </a:solidFill>
              </a:rPr>
              <a:t>Периферијски угао </a:t>
            </a:r>
            <a:r>
              <a:rPr lang="el-GR" dirty="0" smtClean="0">
                <a:solidFill>
                  <a:srgbClr val="C00000"/>
                </a:solidFill>
                <a:latin typeface="Times New Roman"/>
                <a:cs typeface="Times New Roman"/>
              </a:rPr>
              <a:t>φ</a:t>
            </a:r>
            <a:r>
              <a:rPr lang="sr-Cyrl-RS" dirty="0" smtClean="0">
                <a:solidFill>
                  <a:srgbClr val="C00000"/>
                </a:solidFill>
                <a:latin typeface="Times New Roman"/>
                <a:cs typeface="Times New Roman"/>
              </a:rPr>
              <a:t> једнак је </a:t>
            </a:r>
          </a:p>
          <a:p>
            <a:pPr>
              <a:buNone/>
            </a:pPr>
            <a:r>
              <a:rPr lang="sr-Cyrl-RS" dirty="0" smtClean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sr-Cyrl-RS" dirty="0" smtClean="0">
                <a:solidFill>
                  <a:srgbClr val="C00000"/>
                </a:solidFill>
                <a:latin typeface="Times New Roman"/>
                <a:cs typeface="Times New Roman"/>
              </a:rPr>
              <a:t>                                половини централног угла, </a:t>
            </a:r>
            <a:r>
              <a:rPr lang="sr-Cyrl-R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cs typeface="Times New Roman"/>
              </a:rPr>
              <a:t>у </a:t>
            </a:r>
          </a:p>
          <a:p>
            <a:pPr>
              <a:buNone/>
            </a:pPr>
            <a:r>
              <a:rPr lang="sr-Cyrl-R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sr-Cyrl-R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cs typeface="Times New Roman"/>
              </a:rPr>
              <a:t>                                </a:t>
            </a:r>
            <a:r>
              <a:rPr lang="sr-Cyrl-RS" dirty="0" smtClean="0">
                <a:latin typeface="Times New Roman"/>
                <a:cs typeface="Times New Roman"/>
              </a:rPr>
              <a:t>овом примеру 72° : 2 = 36°, </a:t>
            </a:r>
            <a:r>
              <a:rPr lang="sr-Cyrl-RS" dirty="0" smtClean="0">
                <a:solidFill>
                  <a:srgbClr val="C00000"/>
                </a:solidFill>
                <a:latin typeface="Times New Roman"/>
                <a:cs typeface="Times New Roman"/>
              </a:rPr>
              <a:t>као   </a:t>
            </a:r>
          </a:p>
          <a:p>
            <a:pPr>
              <a:buNone/>
            </a:pPr>
            <a:r>
              <a:rPr lang="sr-Cyrl-RS" dirty="0" smtClean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sr-Cyrl-RS" dirty="0" smtClean="0">
                <a:solidFill>
                  <a:srgbClr val="C00000"/>
                </a:solidFill>
                <a:latin typeface="Times New Roman"/>
                <a:cs typeface="Times New Roman"/>
              </a:rPr>
              <a:t>                                углови над истим кружним              </a:t>
            </a:r>
          </a:p>
          <a:p>
            <a:pPr>
              <a:buNone/>
            </a:pPr>
            <a:r>
              <a:rPr lang="sr-Cyrl-RS" dirty="0" smtClean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sr-Cyrl-RS" dirty="0" smtClean="0">
                <a:solidFill>
                  <a:srgbClr val="C00000"/>
                </a:solidFill>
                <a:latin typeface="Times New Roman"/>
                <a:cs typeface="Times New Roman"/>
              </a:rPr>
              <a:t>                                луком.</a:t>
            </a:r>
          </a:p>
          <a:p>
            <a:pPr>
              <a:buNone/>
            </a:pPr>
            <a:endParaRPr lang="sr-Cyrl-RS" dirty="0" smtClean="0">
              <a:solidFill>
                <a:srgbClr val="C00000"/>
              </a:solidFill>
              <a:latin typeface="Times New Roman"/>
              <a:cs typeface="Times New Roman"/>
            </a:endParaRPr>
          </a:p>
          <a:p>
            <a:pPr>
              <a:buNone/>
            </a:pPr>
            <a:r>
              <a:rPr lang="sr-Cyrl-RS" dirty="0" smtClean="0">
                <a:solidFill>
                  <a:srgbClr val="C00000"/>
                </a:solidFill>
                <a:latin typeface="Times New Roman"/>
                <a:cs typeface="Times New Roman"/>
              </a:rPr>
              <a:t>б)                              </a:t>
            </a:r>
            <a:r>
              <a:rPr lang="sr-Cyrl-RS" dirty="0" smtClean="0">
                <a:solidFill>
                  <a:srgbClr val="C00000"/>
                </a:solidFill>
              </a:rPr>
              <a:t>Периферијски </a:t>
            </a:r>
            <a:r>
              <a:rPr lang="sr-Cyrl-RS" dirty="0" smtClean="0">
                <a:solidFill>
                  <a:srgbClr val="C00000"/>
                </a:solidFill>
              </a:rPr>
              <a:t>угао </a:t>
            </a:r>
            <a:r>
              <a:rPr lang="el-GR" dirty="0" smtClean="0">
                <a:solidFill>
                  <a:srgbClr val="C00000"/>
                </a:solidFill>
                <a:latin typeface="Times New Roman"/>
                <a:cs typeface="Times New Roman"/>
              </a:rPr>
              <a:t>φ</a:t>
            </a:r>
            <a:r>
              <a:rPr lang="sr-Cyrl-RS" dirty="0" smtClean="0">
                <a:solidFill>
                  <a:srgbClr val="C00000"/>
                </a:solidFill>
                <a:latin typeface="Times New Roman"/>
                <a:cs typeface="Times New Roman"/>
              </a:rPr>
              <a:t> једнак је </a:t>
            </a:r>
          </a:p>
          <a:p>
            <a:pPr>
              <a:buNone/>
            </a:pPr>
            <a:r>
              <a:rPr lang="sr-Cyrl-RS" dirty="0" smtClean="0">
                <a:solidFill>
                  <a:srgbClr val="C00000"/>
                </a:solidFill>
                <a:latin typeface="Times New Roman"/>
                <a:cs typeface="Times New Roman"/>
              </a:rPr>
              <a:t>                                 половини централног </a:t>
            </a:r>
            <a:r>
              <a:rPr lang="sr-Cyrl-RS" dirty="0" smtClean="0">
                <a:solidFill>
                  <a:srgbClr val="C00000"/>
                </a:solidFill>
                <a:latin typeface="Times New Roman"/>
                <a:cs typeface="Times New Roman"/>
              </a:rPr>
              <a:t>угла</a:t>
            </a:r>
            <a:r>
              <a:rPr lang="sr-Cyrl-RS" dirty="0" smtClean="0">
                <a:solidFill>
                  <a:srgbClr val="C00000"/>
                </a:solidFill>
                <a:latin typeface="Times New Roman"/>
                <a:cs typeface="Times New Roman"/>
              </a:rPr>
              <a:t> над </a:t>
            </a:r>
            <a:r>
              <a:rPr lang="sr-Cyrl-RS" dirty="0" smtClean="0">
                <a:solidFill>
                  <a:srgbClr val="C00000"/>
                </a:solidFill>
                <a:latin typeface="Times New Roman"/>
                <a:cs typeface="Times New Roman"/>
              </a:rPr>
              <a:t>       </a:t>
            </a:r>
          </a:p>
          <a:p>
            <a:pPr>
              <a:buNone/>
            </a:pPr>
            <a:r>
              <a:rPr lang="sr-Cyrl-RS" dirty="0" smtClean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sr-Cyrl-RS" dirty="0" smtClean="0">
                <a:solidFill>
                  <a:srgbClr val="C00000"/>
                </a:solidFill>
                <a:latin typeface="Times New Roman"/>
                <a:cs typeface="Times New Roman"/>
              </a:rPr>
              <a:t>                                истим </a:t>
            </a:r>
            <a:r>
              <a:rPr lang="sr-Cyrl-RS" dirty="0" smtClean="0">
                <a:solidFill>
                  <a:srgbClr val="C00000"/>
                </a:solidFill>
                <a:latin typeface="Times New Roman"/>
                <a:cs typeface="Times New Roman"/>
              </a:rPr>
              <a:t>кружним </a:t>
            </a:r>
            <a:r>
              <a:rPr lang="sr-Cyrl-RS" dirty="0" smtClean="0">
                <a:solidFill>
                  <a:srgbClr val="C00000"/>
                </a:solidFill>
                <a:latin typeface="Times New Roman"/>
                <a:cs typeface="Times New Roman"/>
              </a:rPr>
              <a:t>луком</a:t>
            </a:r>
            <a:r>
              <a:rPr lang="sr-Cyrl-RS" dirty="0" smtClean="0">
                <a:solidFill>
                  <a:srgbClr val="C00000"/>
                </a:solidFill>
                <a:latin typeface="Times New Roman"/>
                <a:cs typeface="Times New Roman"/>
              </a:rPr>
              <a:t>.</a:t>
            </a:r>
          </a:p>
          <a:p>
            <a:pPr>
              <a:buNone/>
            </a:pP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4" name="Picture 3" descr="7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500042"/>
            <a:ext cx="2394004" cy="1571636"/>
          </a:xfrm>
          <a:prstGeom prst="rect">
            <a:avLst/>
          </a:prstGeom>
          <a:ln w="38100">
            <a:solidFill>
              <a:srgbClr val="C00000"/>
            </a:solidFill>
          </a:ln>
        </p:spPr>
      </p:pic>
      <p:pic>
        <p:nvPicPr>
          <p:cNvPr id="5" name="Picture 4" descr="7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2977" y="3710994"/>
            <a:ext cx="2428891" cy="1789708"/>
          </a:xfrm>
          <a:prstGeom prst="rect">
            <a:avLst/>
          </a:prstGeom>
          <a:ln w="38100" cap="sq">
            <a:solidFill>
              <a:srgbClr val="C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ECC001C-4EDB-4AD1-800D-52E207B5E8B8}" type="slidenum">
              <a:rPr lang="en-US" smtClean="0"/>
              <a:t>3</a:t>
            </a:fld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5429256" y="5715016"/>
            <a:ext cx="2428892" cy="428628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6215074" y="6000768"/>
            <a:ext cx="2428892" cy="42862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 advTm="16000"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14290"/>
            <a:ext cx="8317070" cy="642942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sr-Cyrl-RS" b="1" u="sng" dirty="0" smtClean="0">
                <a:solidFill>
                  <a:srgbClr val="C00000"/>
                </a:solidFill>
              </a:rPr>
              <a:t>Задатак 2:</a:t>
            </a:r>
            <a:r>
              <a:rPr lang="sr-Cyrl-RS" dirty="0" smtClean="0">
                <a:solidFill>
                  <a:schemeClr val="tx1"/>
                </a:solidFill>
              </a:rPr>
              <a:t> </a:t>
            </a:r>
            <a:r>
              <a:rPr lang="sr-Cyrl-R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Одреди меру угла </a:t>
            </a:r>
            <a:r>
              <a:rPr lang="el-GR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cs typeface="Times New Roman"/>
              </a:rPr>
              <a:t>φ</a:t>
            </a:r>
            <a:r>
              <a:rPr lang="sr-Cyrl-R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cs typeface="Times New Roman"/>
              </a:rPr>
              <a:t> :</a:t>
            </a:r>
            <a:endParaRPr lang="sr-Cyrl-RS" b="1" u="sng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r>
              <a:rPr lang="sr-Cyrl-R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sr-Cyrl-R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sr-Cyrl-RS" dirty="0" smtClean="0">
                <a:solidFill>
                  <a:srgbClr val="C00000"/>
                </a:solidFill>
                <a:latin typeface="Times New Roman"/>
                <a:cs typeface="Times New Roman"/>
              </a:rPr>
              <a:t>а)</a:t>
            </a:r>
            <a:r>
              <a:rPr lang="sr-Cyrl-R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cs typeface="Times New Roman"/>
              </a:rPr>
              <a:t>                                </a:t>
            </a:r>
            <a:r>
              <a:rPr lang="el-GR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cs typeface="Times New Roman"/>
              </a:rPr>
              <a:t>φ</a:t>
            </a:r>
            <a:r>
              <a:rPr lang="sr-Cyrl-R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cs typeface="Times New Roman"/>
              </a:rPr>
              <a:t> = 2*82°</a:t>
            </a:r>
          </a:p>
          <a:p>
            <a:pPr>
              <a:buNone/>
            </a:pPr>
            <a:r>
              <a:rPr lang="sr-Cyrl-R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sr-Cyrl-R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cs typeface="Times New Roman"/>
              </a:rPr>
              <a:t>                                    </a:t>
            </a:r>
            <a:r>
              <a:rPr lang="el-GR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cs typeface="Times New Roman"/>
              </a:rPr>
              <a:t>φ</a:t>
            </a:r>
            <a:r>
              <a:rPr lang="sr-Cyrl-R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sr-Cyrl-R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cs typeface="Times New Roman"/>
              </a:rPr>
              <a:t>= </a:t>
            </a:r>
            <a:r>
              <a:rPr lang="sr-Cyrl-R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cs typeface="Times New Roman"/>
              </a:rPr>
              <a:t>164°  </a:t>
            </a:r>
          </a:p>
          <a:p>
            <a:pPr>
              <a:buNone/>
            </a:pPr>
            <a:r>
              <a:rPr lang="sr-Cyrl-R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sr-Cyrl-R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cs typeface="Times New Roman"/>
              </a:rPr>
              <a:t>                                   </a:t>
            </a:r>
            <a:r>
              <a:rPr lang="sr-Cyrl-RS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cs typeface="Times New Roman"/>
              </a:rPr>
              <a:t>Угао </a:t>
            </a:r>
            <a:r>
              <a:rPr lang="el-GR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cs typeface="Times New Roman"/>
              </a:rPr>
              <a:t>φ</a:t>
            </a:r>
            <a:r>
              <a:rPr lang="sr-Cyrl-RS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cs typeface="Times New Roman"/>
              </a:rPr>
              <a:t> је централни угао који</a:t>
            </a:r>
          </a:p>
          <a:p>
            <a:pPr>
              <a:buNone/>
            </a:pPr>
            <a:r>
              <a:rPr lang="sr-Cyrl-RS" i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sr-Cyrl-RS" i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cs typeface="Times New Roman"/>
              </a:rPr>
              <a:t>                                   је </a:t>
            </a:r>
            <a:r>
              <a:rPr lang="sr-Cyrl-RS" i="1" u="sng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cs typeface="Times New Roman"/>
              </a:rPr>
              <a:t>два </a:t>
            </a:r>
            <a:r>
              <a:rPr lang="sr-Cyrl-RS" i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cs typeface="Times New Roman"/>
              </a:rPr>
              <a:t>пута већи </a:t>
            </a:r>
            <a:r>
              <a:rPr lang="sr-Cyrl-RS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cs typeface="Times New Roman"/>
              </a:rPr>
              <a:t>од          </a:t>
            </a:r>
          </a:p>
          <a:p>
            <a:pPr>
              <a:buNone/>
            </a:pPr>
            <a:r>
              <a:rPr lang="sr-Cyrl-RS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sr-Cyrl-RS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cs typeface="Times New Roman"/>
              </a:rPr>
              <a:t>                                   периферијског угла над истим</a:t>
            </a:r>
          </a:p>
          <a:p>
            <a:pPr>
              <a:buNone/>
            </a:pPr>
            <a:r>
              <a:rPr lang="sr-Cyrl-RS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sr-Cyrl-RS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cs typeface="Times New Roman"/>
              </a:rPr>
              <a:t>                                   кружним луком.</a:t>
            </a:r>
          </a:p>
          <a:p>
            <a:pPr>
              <a:buNone/>
            </a:pPr>
            <a:r>
              <a:rPr lang="sr-Cyrl-RS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sr-Cyrl-RS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sr-Cyrl-RS" dirty="0" smtClean="0">
                <a:solidFill>
                  <a:srgbClr val="C00000"/>
                </a:solidFill>
                <a:latin typeface="Times New Roman"/>
                <a:cs typeface="Times New Roman"/>
              </a:rPr>
              <a:t>б)                              </a:t>
            </a:r>
          </a:p>
          <a:p>
            <a:pPr>
              <a:buNone/>
            </a:pPr>
            <a:r>
              <a:rPr lang="sr-Cyrl-RS" dirty="0" smtClean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sr-Cyrl-RS" dirty="0" smtClean="0">
                <a:solidFill>
                  <a:srgbClr val="C00000"/>
                </a:solidFill>
                <a:latin typeface="Times New Roman"/>
                <a:cs typeface="Times New Roman"/>
              </a:rPr>
              <a:t>                                  </a:t>
            </a:r>
            <a:r>
              <a:rPr lang="el-GR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cs typeface="Times New Roman"/>
              </a:rPr>
              <a:t>φ</a:t>
            </a:r>
            <a:r>
              <a:rPr lang="sr-Cyrl-R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sr-Cyrl-R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cs typeface="Times New Roman"/>
              </a:rPr>
              <a:t>= </a:t>
            </a:r>
            <a:r>
              <a:rPr lang="sr-Cyrl-R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cs typeface="Times New Roman"/>
              </a:rPr>
              <a:t>47°</a:t>
            </a:r>
            <a:r>
              <a:rPr lang="sr-Cyrl-RS" dirty="0" smtClean="0">
                <a:solidFill>
                  <a:srgbClr val="C00000"/>
                </a:solidFill>
                <a:latin typeface="Times New Roman"/>
                <a:cs typeface="Times New Roman"/>
              </a:rPr>
              <a:t> (Периферијски углови                </a:t>
            </a:r>
          </a:p>
          <a:p>
            <a:pPr>
              <a:buNone/>
            </a:pPr>
            <a:r>
              <a:rPr lang="sr-Cyrl-RS" dirty="0" smtClean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sr-Cyrl-RS" dirty="0" smtClean="0">
                <a:solidFill>
                  <a:srgbClr val="C00000"/>
                </a:solidFill>
                <a:latin typeface="Times New Roman"/>
                <a:cs typeface="Times New Roman"/>
              </a:rPr>
              <a:t>                                   над истим кружним луком су </a:t>
            </a:r>
          </a:p>
          <a:p>
            <a:pPr>
              <a:buNone/>
            </a:pPr>
            <a:r>
              <a:rPr lang="sr-Cyrl-RS" dirty="0" smtClean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sr-Cyrl-RS" dirty="0" smtClean="0">
                <a:solidFill>
                  <a:srgbClr val="C00000"/>
                </a:solidFill>
                <a:latin typeface="Times New Roman"/>
                <a:cs typeface="Times New Roman"/>
              </a:rPr>
              <a:t>                                   једнаки)</a:t>
            </a:r>
          </a:p>
          <a:p>
            <a:pPr>
              <a:buNone/>
            </a:pPr>
            <a:endParaRPr lang="en-US" i="1" dirty="0">
              <a:solidFill>
                <a:srgbClr val="C00000"/>
              </a:solidFill>
            </a:endParaRPr>
          </a:p>
        </p:txBody>
      </p:sp>
      <p:pic>
        <p:nvPicPr>
          <p:cNvPr id="4" name="Picture 3" descr="7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2" y="928670"/>
            <a:ext cx="2457468" cy="2357454"/>
          </a:xfrm>
          <a:prstGeom prst="rect">
            <a:avLst/>
          </a:prstGeom>
          <a:ln w="28575" cap="sq">
            <a:solidFill>
              <a:srgbClr val="C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 descr="76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7290" y="4071942"/>
            <a:ext cx="2357454" cy="2277500"/>
          </a:xfrm>
          <a:prstGeom prst="rect">
            <a:avLst/>
          </a:prstGeom>
          <a:ln w="28575" cap="sq">
            <a:solidFill>
              <a:srgbClr val="C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ECC001C-4EDB-4AD1-800D-52E207B5E8B8}" type="slidenum">
              <a:rPr lang="en-US" smtClean="0"/>
              <a:t>4</a:t>
            </a:fld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5929322" y="5857892"/>
            <a:ext cx="2428892" cy="428628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6357950" y="6072206"/>
            <a:ext cx="2428892" cy="428628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 advTm="16000"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14348" y="285728"/>
            <a:ext cx="8215370" cy="635798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sr-Cyrl-RS" dirty="0" smtClean="0"/>
              <a:t> </a:t>
            </a:r>
            <a:r>
              <a:rPr lang="sr-Cyrl-RS" i="1" dirty="0" smtClean="0"/>
              <a:t>Задатак за вежбање:</a:t>
            </a:r>
            <a:endParaRPr lang="sr-Cyrl-RS" i="1" dirty="0" smtClean="0"/>
          </a:p>
          <a:p>
            <a:pPr>
              <a:buNone/>
            </a:pPr>
            <a:r>
              <a:rPr lang="sr-Cyrl-RS" dirty="0" smtClean="0"/>
              <a:t>Одреди мере назначених углова </a:t>
            </a:r>
            <a:r>
              <a:rPr lang="el-GR" dirty="0" smtClean="0">
                <a:latin typeface="Times New Roman"/>
                <a:cs typeface="Times New Roman"/>
              </a:rPr>
              <a:t>α</a:t>
            </a:r>
            <a:r>
              <a:rPr lang="sr-Cyrl-RS" dirty="0" smtClean="0">
                <a:latin typeface="Times New Roman"/>
                <a:cs typeface="Times New Roman"/>
              </a:rPr>
              <a:t>  или  </a:t>
            </a:r>
            <a:r>
              <a:rPr lang="el-GR" dirty="0" smtClean="0">
                <a:latin typeface="Times New Roman"/>
                <a:cs typeface="Times New Roman"/>
              </a:rPr>
              <a:t>β</a:t>
            </a:r>
            <a:r>
              <a:rPr lang="sr-Cyrl-RS" dirty="0" smtClean="0">
                <a:latin typeface="Times New Roman"/>
                <a:cs typeface="Times New Roman"/>
              </a:rPr>
              <a:t> са слика:</a:t>
            </a:r>
          </a:p>
          <a:p>
            <a:pPr>
              <a:buNone/>
            </a:pPr>
            <a:endParaRPr lang="sr-Cyrl-RS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sr-Cyrl-RS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sr-Cyrl-RS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sr-Cyrl-RS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sr-Cyrl-RS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sr-Cyrl-RS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sr-Cyrl-RS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sr-Cyrl-RS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sr-Cyrl-RS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sr-Cyrl-RS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sr-Cyrl-RS" dirty="0" smtClean="0">
              <a:latin typeface="Times New Roman"/>
              <a:cs typeface="Times New Roman"/>
            </a:endParaRPr>
          </a:p>
          <a:p>
            <a:pPr>
              <a:buNone/>
            </a:pPr>
            <a:r>
              <a:rPr lang="sr-Cyrl-RS" dirty="0" smtClean="0">
                <a:latin typeface="Times New Roman"/>
                <a:cs typeface="Times New Roman"/>
              </a:rPr>
              <a:t>     </a:t>
            </a:r>
          </a:p>
          <a:p>
            <a:pPr>
              <a:buNone/>
            </a:pPr>
            <a:r>
              <a:rPr lang="sr-Cyrl-RS" dirty="0" smtClean="0">
                <a:latin typeface="Times New Roman"/>
                <a:cs typeface="Times New Roman"/>
              </a:rPr>
              <a:t> </a:t>
            </a:r>
            <a:r>
              <a:rPr lang="sr-Cyrl-RS" dirty="0" smtClean="0">
                <a:latin typeface="Times New Roman"/>
                <a:cs typeface="Times New Roman"/>
              </a:rPr>
              <a:t>      </a:t>
            </a:r>
          </a:p>
          <a:p>
            <a:pPr>
              <a:buNone/>
            </a:pPr>
            <a:r>
              <a:rPr lang="sr-Cyrl-RS" dirty="0" smtClean="0">
                <a:latin typeface="Times New Roman"/>
                <a:cs typeface="Times New Roman"/>
              </a:rPr>
              <a:t>                                   </a:t>
            </a:r>
            <a:r>
              <a:rPr lang="sr-Cyrl-RS" i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Срдачан поздрав, наставница Марија</a:t>
            </a:r>
            <a:endParaRPr lang="sr-Cyrl-RS" i="1" dirty="0" smtClean="0">
              <a:solidFill>
                <a:srgbClr val="C00000"/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1357298"/>
            <a:ext cx="2398107" cy="2214578"/>
          </a:xfrm>
          <a:prstGeom prst="rect">
            <a:avLst/>
          </a:prstGeom>
          <a:ln>
            <a:solidFill>
              <a:srgbClr val="C00000"/>
            </a:solidFill>
          </a:ln>
        </p:spPr>
      </p:pic>
      <p:pic>
        <p:nvPicPr>
          <p:cNvPr id="5" name="Picture 4" descr="b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4942" y="1357298"/>
            <a:ext cx="2431197" cy="2143140"/>
          </a:xfrm>
          <a:prstGeom prst="rect">
            <a:avLst/>
          </a:prstGeom>
          <a:ln>
            <a:solidFill>
              <a:srgbClr val="C00000"/>
            </a:solidFill>
          </a:ln>
        </p:spPr>
      </p:pic>
      <p:pic>
        <p:nvPicPr>
          <p:cNvPr id="6" name="Picture 5" descr="v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1538" y="3857628"/>
            <a:ext cx="2357454" cy="2214578"/>
          </a:xfrm>
          <a:prstGeom prst="rect">
            <a:avLst/>
          </a:prstGeom>
          <a:ln>
            <a:solidFill>
              <a:srgbClr val="C00000"/>
            </a:solidFill>
          </a:ln>
        </p:spPr>
      </p:pic>
      <p:pic>
        <p:nvPicPr>
          <p:cNvPr id="7" name="Picture 6" descr="g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14942" y="3643314"/>
            <a:ext cx="2428892" cy="2479231"/>
          </a:xfrm>
          <a:prstGeom prst="rect">
            <a:avLst/>
          </a:prstGeom>
          <a:ln>
            <a:solidFill>
              <a:srgbClr val="C00000"/>
            </a:solidFill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ECC001C-4EDB-4AD1-800D-52E207B5E8B8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  <p:transition spd="slow" advTm="16000"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47</TotalTime>
  <Words>183</Words>
  <Application>Microsoft Office PowerPoint</Application>
  <PresentationFormat>On-screen Show (4:3)</PresentationFormat>
  <Paragraphs>50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Median</vt:lpstr>
      <vt:lpstr>Централни и периферијски угао круга – вежбање -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Централни и периферијски угао круга – вежбање -</dc:title>
  <dc:creator>Marija</dc:creator>
  <cp:lastModifiedBy>Marija</cp:lastModifiedBy>
  <cp:revision>5</cp:revision>
  <dcterms:created xsi:type="dcterms:W3CDTF">2020-04-22T17:42:12Z</dcterms:created>
  <dcterms:modified xsi:type="dcterms:W3CDTF">2020-04-22T18:29:58Z</dcterms:modified>
</cp:coreProperties>
</file>